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5" r:id="rId3"/>
    <p:sldId id="266" r:id="rId4"/>
    <p:sldId id="267" r:id="rId5"/>
    <p:sldId id="268" r:id="rId6"/>
    <p:sldId id="270" r:id="rId7"/>
    <p:sldId id="263" r:id="rId8"/>
    <p:sldId id="276" r:id="rId9"/>
    <p:sldId id="261" r:id="rId10"/>
    <p:sldId id="264" r:id="rId11"/>
    <p:sldId id="280" r:id="rId12"/>
    <p:sldId id="277" r:id="rId13"/>
    <p:sldId id="279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FFF6D-96B9-4FED-BFF1-96DBD47AF5B1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A1503-B987-40B4-894D-6768DEFC3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658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6482581" cy="882119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1. Итоги проведения ВПР в 2024 году </a:t>
            </a:r>
          </a:p>
          <a:p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2. Порядок проведения ВПР в 2025 году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276872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>
                <a:latin typeface="Arial Black" pitchFamily="34" charset="0"/>
              </a:rPr>
              <a:t>Подготовка к проведению ВПР в 2025 году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079" y="332656"/>
            <a:ext cx="3469643" cy="1700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3281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208" y="188640"/>
            <a:ext cx="7488832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latin typeface="Arial Black" pitchFamily="34" charset="0"/>
              </a:rPr>
              <a:t>Приказ Федеральной службы по надзору в сфере образования и науки от 13 мая 2024 г. № 1008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7992887" cy="835460"/>
          </a:xfrm>
          <a:ln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algn="ctr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4 класс (3 предмета) </a:t>
            </a:r>
          </a:p>
          <a:p>
            <a:pPr algn="just"/>
            <a:r>
              <a:rPr lang="ru-RU" dirty="0">
                <a:latin typeface="Arial Black" pitchFamily="34" charset="0"/>
              </a:rPr>
              <a:t>• русский язык (45 минут) </a:t>
            </a:r>
          </a:p>
          <a:p>
            <a:pPr algn="just"/>
            <a:r>
              <a:rPr lang="ru-RU" dirty="0">
                <a:latin typeface="Arial Black" pitchFamily="34" charset="0"/>
              </a:rPr>
              <a:t>• математика (45 минут) </a:t>
            </a:r>
          </a:p>
          <a:p>
            <a:pPr algn="just"/>
            <a:r>
              <a:rPr lang="ru-RU" dirty="0">
                <a:latin typeface="Arial Black" pitchFamily="34" charset="0"/>
              </a:rPr>
              <a:t>• один из предметов: окружающий мир, литературное чтение, иностранный язык (45 минут)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2780928"/>
            <a:ext cx="7992887" cy="1477328"/>
          </a:xfrm>
          <a:prstGeom prst="rect">
            <a:avLst/>
          </a:prstGeom>
          <a:noFill/>
          <a:ln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5 класс (4 предмета) </a:t>
            </a:r>
          </a:p>
          <a:p>
            <a:r>
              <a:rPr lang="ru-RU" sz="1000" dirty="0">
                <a:latin typeface="Arial Black" pitchFamily="34" charset="0"/>
              </a:rPr>
              <a:t>• русский язык (45 минут) </a:t>
            </a:r>
          </a:p>
          <a:p>
            <a:r>
              <a:rPr lang="ru-RU" sz="1000" dirty="0">
                <a:latin typeface="Arial Black" pitchFamily="34" charset="0"/>
              </a:rPr>
              <a:t>• математика (два урока по 45 минут) </a:t>
            </a:r>
            <a:endParaRPr lang="ru-RU" sz="1000" dirty="0" smtClean="0">
              <a:latin typeface="Arial Black" pitchFamily="34" charset="0"/>
            </a:endParaRPr>
          </a:p>
          <a:p>
            <a:r>
              <a:rPr lang="ru-RU" sz="1000" u="sng" dirty="0" smtClean="0">
                <a:latin typeface="Arial Black" pitchFamily="34" charset="0"/>
              </a:rPr>
              <a:t>На бумажном носителе</a:t>
            </a:r>
            <a:endParaRPr lang="ru-RU" sz="1000" u="sng" dirty="0">
              <a:latin typeface="Arial Black" pitchFamily="34" charset="0"/>
            </a:endParaRPr>
          </a:p>
          <a:p>
            <a:r>
              <a:rPr lang="ru-RU" sz="1000" dirty="0">
                <a:latin typeface="Arial Black" pitchFamily="34" charset="0"/>
              </a:rPr>
              <a:t>• один из предметов: история, литература, иностранный язык </a:t>
            </a:r>
            <a:r>
              <a:rPr lang="ru-RU" sz="1000" dirty="0">
                <a:latin typeface="Arial Black" pitchFamily="34" charset="0"/>
              </a:rPr>
              <a:t>(45 минут) </a:t>
            </a:r>
            <a:endParaRPr lang="ru-RU" sz="1000" dirty="0">
              <a:latin typeface="Arial Black" pitchFamily="34" charset="0"/>
            </a:endParaRPr>
          </a:p>
          <a:p>
            <a:r>
              <a:rPr lang="ru-RU" sz="1000" dirty="0">
                <a:latin typeface="Arial Black" pitchFamily="34" charset="0"/>
              </a:rPr>
              <a:t>• один из предметов: география </a:t>
            </a:r>
            <a:r>
              <a:rPr lang="ru-RU" sz="1000" dirty="0" smtClean="0">
                <a:latin typeface="Arial Black" pitchFamily="34" charset="0"/>
              </a:rPr>
              <a:t>биология (</a:t>
            </a:r>
            <a:r>
              <a:rPr lang="ru-RU" sz="1000" dirty="0">
                <a:latin typeface="Arial Black" pitchFamily="34" charset="0"/>
              </a:rPr>
              <a:t>два урока по 45 минут) </a:t>
            </a:r>
            <a:endParaRPr lang="ru-RU" sz="1000" dirty="0" smtClean="0">
              <a:latin typeface="Arial Black" pitchFamily="34" charset="0"/>
            </a:endParaRPr>
          </a:p>
          <a:p>
            <a:r>
              <a:rPr lang="ru-RU" sz="1000" u="sng" dirty="0" smtClean="0">
                <a:latin typeface="Arial Black" pitchFamily="34" charset="0"/>
              </a:rPr>
              <a:t>С использованием компьютера</a:t>
            </a:r>
            <a:endParaRPr lang="ru-RU" sz="1000" u="sng" dirty="0">
              <a:latin typeface="Arial Black" pitchFamily="34" charset="0"/>
            </a:endParaRPr>
          </a:p>
          <a:p>
            <a:r>
              <a:rPr lang="ru-RU" sz="1000" dirty="0" smtClean="0">
                <a:latin typeface="Arial Black" pitchFamily="34" charset="0"/>
              </a:rPr>
              <a:t>• история </a:t>
            </a:r>
            <a:r>
              <a:rPr lang="ru-RU" sz="1000" dirty="0">
                <a:latin typeface="Arial Black" pitchFamily="34" charset="0"/>
              </a:rPr>
              <a:t>(45 минут) </a:t>
            </a:r>
          </a:p>
          <a:p>
            <a:r>
              <a:rPr lang="ru-RU" sz="1000" dirty="0" smtClean="0">
                <a:latin typeface="Arial Black" pitchFamily="34" charset="0"/>
              </a:rPr>
              <a:t>• биология </a:t>
            </a:r>
            <a:r>
              <a:rPr lang="ru-RU" sz="1000" dirty="0">
                <a:latin typeface="Arial Black" pitchFamily="34" charset="0"/>
              </a:rPr>
              <a:t>(два урока по 45 минут)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581128"/>
            <a:ext cx="7992887" cy="1477328"/>
          </a:xfrm>
          <a:prstGeom prst="rect">
            <a:avLst/>
          </a:prstGeom>
          <a:noFill/>
          <a:ln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6 класс (4 предмета)</a:t>
            </a:r>
          </a:p>
          <a:p>
            <a:r>
              <a:rPr lang="ru-RU" sz="1000" dirty="0">
                <a:latin typeface="Arial Black" pitchFamily="34" charset="0"/>
              </a:rPr>
              <a:t>• русский язык (45 минут) </a:t>
            </a:r>
          </a:p>
          <a:p>
            <a:r>
              <a:rPr lang="ru-RU" sz="1000" dirty="0">
                <a:latin typeface="Arial Black" pitchFamily="34" charset="0"/>
              </a:rPr>
              <a:t>• математика (два урока по 45 минут) </a:t>
            </a:r>
            <a:endParaRPr lang="ru-RU" sz="1000" dirty="0" smtClean="0">
              <a:latin typeface="Arial Black" pitchFamily="34" charset="0"/>
            </a:endParaRPr>
          </a:p>
          <a:p>
            <a:r>
              <a:rPr lang="ru-RU" sz="1000" u="sng" dirty="0">
                <a:latin typeface="Arial Black" pitchFamily="34" charset="0"/>
              </a:rPr>
              <a:t>На бумажном </a:t>
            </a:r>
            <a:r>
              <a:rPr lang="ru-RU" sz="1000" u="sng" dirty="0" smtClean="0">
                <a:latin typeface="Arial Black" pitchFamily="34" charset="0"/>
              </a:rPr>
              <a:t>носителе</a:t>
            </a:r>
            <a:endParaRPr lang="ru-RU" sz="1000" dirty="0" smtClean="0">
              <a:latin typeface="Arial Black" pitchFamily="34" charset="0"/>
            </a:endParaRPr>
          </a:p>
          <a:p>
            <a:r>
              <a:rPr lang="ru-RU" sz="1000" dirty="0" smtClean="0">
                <a:latin typeface="Arial Black" pitchFamily="34" charset="0"/>
              </a:rPr>
              <a:t>• </a:t>
            </a:r>
            <a:r>
              <a:rPr lang="ru-RU" sz="1000" dirty="0">
                <a:latin typeface="Arial Black" pitchFamily="34" charset="0"/>
              </a:rPr>
              <a:t>один из предметов: история, обществознание, литература, иностранный язык  (45 минут)</a:t>
            </a:r>
          </a:p>
          <a:p>
            <a:r>
              <a:rPr lang="ru-RU" sz="1000" dirty="0">
                <a:latin typeface="Arial Black" pitchFamily="34" charset="0"/>
              </a:rPr>
              <a:t>• один из предметов: география, биология (два урока по 45 минут) </a:t>
            </a:r>
          </a:p>
          <a:p>
            <a:r>
              <a:rPr lang="ru-RU" sz="1000" u="sng" dirty="0">
                <a:latin typeface="Arial Black" pitchFamily="34" charset="0"/>
              </a:rPr>
              <a:t>С использованием компьютера</a:t>
            </a:r>
          </a:p>
          <a:p>
            <a:r>
              <a:rPr lang="ru-RU" sz="1000" dirty="0">
                <a:latin typeface="Arial Black" pitchFamily="34" charset="0"/>
              </a:rPr>
              <a:t>• </a:t>
            </a:r>
            <a:r>
              <a:rPr lang="ru-RU" sz="1000" dirty="0" smtClean="0">
                <a:latin typeface="Arial Black" pitchFamily="34" charset="0"/>
              </a:rPr>
              <a:t>история</a:t>
            </a:r>
            <a:r>
              <a:rPr lang="ru-RU" sz="1000" dirty="0">
                <a:latin typeface="Arial Black" pitchFamily="34" charset="0"/>
              </a:rPr>
              <a:t>, </a:t>
            </a:r>
            <a:r>
              <a:rPr lang="ru-RU" sz="1000" dirty="0" smtClean="0">
                <a:latin typeface="Arial Black" pitchFamily="34" charset="0"/>
              </a:rPr>
              <a:t>обществознание </a:t>
            </a:r>
            <a:r>
              <a:rPr lang="ru-RU" sz="1000" dirty="0">
                <a:latin typeface="Arial Black" pitchFamily="34" charset="0"/>
              </a:rPr>
              <a:t>(45 минут)</a:t>
            </a:r>
          </a:p>
          <a:p>
            <a:r>
              <a:rPr lang="ru-RU" sz="1000" dirty="0">
                <a:latin typeface="Arial Black" pitchFamily="34" charset="0"/>
              </a:rPr>
              <a:t>• </a:t>
            </a:r>
            <a:r>
              <a:rPr lang="ru-RU" sz="1000" dirty="0" smtClean="0">
                <a:latin typeface="Arial Black" pitchFamily="34" charset="0"/>
              </a:rPr>
              <a:t>география </a:t>
            </a:r>
            <a:r>
              <a:rPr lang="ru-RU" sz="1000" dirty="0">
                <a:latin typeface="Arial Black" pitchFamily="34" charset="0"/>
              </a:rPr>
              <a:t>биология (два урока по 45 минут)</a:t>
            </a:r>
            <a:endParaRPr lang="ru-RU" sz="1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470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19321" y="332656"/>
            <a:ext cx="7488832" cy="864096"/>
          </a:xfrm>
          <a:prstGeom prst="rect">
            <a:avLst/>
          </a:prstGeo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 cap="none" baseline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smtClean="0">
                <a:latin typeface="Arial Black" pitchFamily="34" charset="0"/>
              </a:rPr>
              <a:t>Приказ Федеральной службы по надзору в сфере образования и науки от 13 мая 2024 г. № 1008</a:t>
            </a:r>
            <a:r>
              <a:rPr lang="ru-RU" sz="2000" smtClean="0"/>
              <a:t/>
            </a:r>
            <a:br>
              <a:rPr lang="ru-RU" sz="2000" smtClean="0"/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7294" y="4928974"/>
            <a:ext cx="7992886" cy="1292662"/>
          </a:xfrm>
          <a:prstGeom prst="rect">
            <a:avLst/>
          </a:prstGeom>
          <a:ln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10 класс (4 предмета) </a:t>
            </a:r>
          </a:p>
          <a:p>
            <a:r>
              <a:rPr lang="ru-RU" sz="1000" dirty="0">
                <a:latin typeface="Arial Black" pitchFamily="34" charset="0"/>
              </a:rPr>
              <a:t>• русский язык (два урока по 45 мин.) </a:t>
            </a:r>
          </a:p>
          <a:p>
            <a:r>
              <a:rPr lang="ru-RU" sz="1000" dirty="0">
                <a:latin typeface="Arial Black" pitchFamily="34" charset="0"/>
              </a:rPr>
              <a:t>• математика (два урока по 45 мин.) </a:t>
            </a:r>
            <a:endParaRPr lang="ru-RU" sz="1000" dirty="0" smtClean="0">
              <a:latin typeface="Arial Black" pitchFamily="34" charset="0"/>
            </a:endParaRPr>
          </a:p>
          <a:p>
            <a:r>
              <a:rPr lang="ru-RU" sz="1000" u="sng" dirty="0">
                <a:latin typeface="Arial Black" pitchFamily="34" charset="0"/>
              </a:rPr>
              <a:t>На бумажном </a:t>
            </a:r>
            <a:r>
              <a:rPr lang="ru-RU" sz="1000" u="sng" dirty="0" smtClean="0">
                <a:latin typeface="Arial Black" pitchFamily="34" charset="0"/>
              </a:rPr>
              <a:t>носителе</a:t>
            </a:r>
            <a:endParaRPr lang="ru-RU" sz="1000" dirty="0">
              <a:latin typeface="Arial Black" pitchFamily="34" charset="0"/>
            </a:endParaRPr>
          </a:p>
          <a:p>
            <a:r>
              <a:rPr lang="ru-RU" sz="1000" dirty="0">
                <a:latin typeface="Arial Black" pitchFamily="34" charset="0"/>
              </a:rPr>
              <a:t>• два из предметов: история, обществознание, география, физика, химия, литература, иностранный </a:t>
            </a:r>
            <a:r>
              <a:rPr lang="ru-RU" sz="1000" dirty="0" smtClean="0">
                <a:latin typeface="Arial Black" pitchFamily="34" charset="0"/>
              </a:rPr>
              <a:t>язык </a:t>
            </a:r>
            <a:r>
              <a:rPr lang="ru-RU" sz="1000" dirty="0" smtClean="0">
                <a:latin typeface="Arial Black" pitchFamily="34" charset="0"/>
              </a:rPr>
              <a:t>(</a:t>
            </a:r>
            <a:r>
              <a:rPr lang="ru-RU" sz="1000" dirty="0">
                <a:latin typeface="Arial Black" pitchFamily="34" charset="0"/>
              </a:rPr>
              <a:t>два урока по 45 минут)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3727" y="3068960"/>
            <a:ext cx="7992885" cy="1631216"/>
          </a:xfrm>
          <a:prstGeom prst="rect">
            <a:avLst/>
          </a:prstGeom>
          <a:ln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8 класс (4 предмета) </a:t>
            </a:r>
          </a:p>
          <a:p>
            <a:r>
              <a:rPr lang="ru-RU" sz="1000" dirty="0">
                <a:latin typeface="Arial Black" pitchFamily="34" charset="0"/>
              </a:rPr>
              <a:t>• русский язык </a:t>
            </a:r>
            <a:r>
              <a:rPr lang="ru-RU" sz="1000" dirty="0" smtClean="0">
                <a:latin typeface="Arial Black" pitchFamily="34" charset="0"/>
              </a:rPr>
              <a:t>(45 </a:t>
            </a:r>
            <a:r>
              <a:rPr lang="ru-RU" sz="1000" dirty="0">
                <a:latin typeface="Arial Black" pitchFamily="34" charset="0"/>
              </a:rPr>
              <a:t>минут) </a:t>
            </a:r>
          </a:p>
          <a:p>
            <a:r>
              <a:rPr lang="ru-RU" sz="1000" dirty="0">
                <a:latin typeface="Arial Black" pitchFamily="34" charset="0"/>
              </a:rPr>
              <a:t>• математика базовая или с углублением (два урока по 45 </a:t>
            </a:r>
            <a:r>
              <a:rPr lang="ru-RU" sz="1000" dirty="0" smtClean="0">
                <a:latin typeface="Arial Black" pitchFamily="34" charset="0"/>
              </a:rPr>
              <a:t>мин) </a:t>
            </a:r>
          </a:p>
          <a:p>
            <a:r>
              <a:rPr lang="ru-RU" sz="1000" u="sng" dirty="0">
                <a:latin typeface="Arial Black" pitchFamily="34" charset="0"/>
              </a:rPr>
              <a:t>На бумажном </a:t>
            </a:r>
            <a:r>
              <a:rPr lang="ru-RU" sz="1000" u="sng" dirty="0" smtClean="0">
                <a:latin typeface="Arial Black" pitchFamily="34" charset="0"/>
              </a:rPr>
              <a:t>носителе</a:t>
            </a:r>
            <a:endParaRPr lang="ru-RU" sz="1000" dirty="0">
              <a:latin typeface="Arial Black" pitchFamily="34" charset="0"/>
            </a:endParaRPr>
          </a:p>
          <a:p>
            <a:r>
              <a:rPr lang="ru-RU" sz="1000" dirty="0">
                <a:latin typeface="Arial Black" pitchFamily="34" charset="0"/>
              </a:rPr>
              <a:t>• один из предметов: история, обществознание, литература, иностранный язык </a:t>
            </a:r>
            <a:r>
              <a:rPr lang="ru-RU" sz="1000" dirty="0">
                <a:latin typeface="Arial Black" pitchFamily="34" charset="0"/>
              </a:rPr>
              <a:t> (45 минут) </a:t>
            </a:r>
            <a:endParaRPr lang="ru-RU" sz="1000" dirty="0">
              <a:latin typeface="Arial Black" pitchFamily="34" charset="0"/>
            </a:endParaRPr>
          </a:p>
          <a:p>
            <a:r>
              <a:rPr lang="ru-RU" sz="1000" dirty="0">
                <a:latin typeface="Arial Black" pitchFamily="34" charset="0"/>
              </a:rPr>
              <a:t>• один из предметов: география, биология, химия, физика (базовая или с углублением ), информатика </a:t>
            </a:r>
            <a:r>
              <a:rPr lang="ru-RU" sz="1000" dirty="0">
                <a:latin typeface="Arial Black" pitchFamily="34" charset="0"/>
              </a:rPr>
              <a:t> (два урока по 45 минут) </a:t>
            </a:r>
            <a:endParaRPr lang="ru-RU" sz="1000" dirty="0" smtClean="0">
              <a:latin typeface="Arial Black" pitchFamily="34" charset="0"/>
            </a:endParaRPr>
          </a:p>
          <a:p>
            <a:r>
              <a:rPr lang="ru-RU" sz="1000" u="sng" dirty="0">
                <a:latin typeface="Arial Black" pitchFamily="34" charset="0"/>
              </a:rPr>
              <a:t>С использованием компьютера</a:t>
            </a:r>
          </a:p>
          <a:p>
            <a:r>
              <a:rPr lang="ru-RU" sz="1000" dirty="0">
                <a:latin typeface="Arial Black" pitchFamily="34" charset="0"/>
              </a:rPr>
              <a:t>• история, обществознание (45 минут)</a:t>
            </a:r>
          </a:p>
          <a:p>
            <a:r>
              <a:rPr lang="ru-RU" sz="1000" dirty="0">
                <a:latin typeface="Arial Black" pitchFamily="34" charset="0"/>
              </a:rPr>
              <a:t>• география биология (два урока по 45 минут</a:t>
            </a:r>
            <a:r>
              <a:rPr lang="ru-RU" sz="1000" dirty="0" smtClean="0">
                <a:latin typeface="Arial Black" pitchFamily="34" charset="0"/>
              </a:rPr>
              <a:t>)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7292" y="1196752"/>
            <a:ext cx="7992887" cy="1631216"/>
          </a:xfrm>
          <a:prstGeom prst="rect">
            <a:avLst/>
          </a:prstGeom>
          <a:ln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7 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класс (4 предмета) </a:t>
            </a:r>
          </a:p>
          <a:p>
            <a:r>
              <a:rPr lang="ru-RU" sz="1000" dirty="0">
                <a:latin typeface="Arial Black" pitchFamily="34" charset="0"/>
              </a:rPr>
              <a:t>• русский язык (45 минут) </a:t>
            </a:r>
          </a:p>
          <a:p>
            <a:r>
              <a:rPr lang="ru-RU" sz="1000" dirty="0">
                <a:latin typeface="Arial Black" pitchFamily="34" charset="0"/>
              </a:rPr>
              <a:t>• математика базовая или с углублением (два урока по 45 минут) </a:t>
            </a:r>
          </a:p>
          <a:p>
            <a:r>
              <a:rPr lang="ru-RU" sz="1000" u="sng" dirty="0">
                <a:latin typeface="Arial Black" pitchFamily="34" charset="0"/>
              </a:rPr>
              <a:t>На бумажном </a:t>
            </a:r>
            <a:r>
              <a:rPr lang="ru-RU" sz="1000" u="sng" dirty="0" smtClean="0">
                <a:latin typeface="Arial Black" pitchFamily="34" charset="0"/>
              </a:rPr>
              <a:t>носителе</a:t>
            </a:r>
            <a:endParaRPr lang="ru-RU" sz="1000" dirty="0" smtClean="0">
              <a:latin typeface="Arial Black" pitchFamily="34" charset="0"/>
            </a:endParaRPr>
          </a:p>
          <a:p>
            <a:r>
              <a:rPr lang="ru-RU" sz="1000" dirty="0" smtClean="0">
                <a:latin typeface="Arial Black" pitchFamily="34" charset="0"/>
              </a:rPr>
              <a:t>• </a:t>
            </a:r>
            <a:r>
              <a:rPr lang="ru-RU" sz="1000" dirty="0">
                <a:latin typeface="Arial Black" pitchFamily="34" charset="0"/>
              </a:rPr>
              <a:t>один из предметов: история, обществознание, литература, иностранный язык </a:t>
            </a:r>
            <a:r>
              <a:rPr lang="ru-RU" sz="1000" dirty="0">
                <a:latin typeface="Arial Black" pitchFamily="34" charset="0"/>
              </a:rPr>
              <a:t>(45 минут) </a:t>
            </a:r>
            <a:endParaRPr lang="ru-RU" sz="1000" dirty="0">
              <a:latin typeface="Arial Black" pitchFamily="34" charset="0"/>
            </a:endParaRPr>
          </a:p>
          <a:p>
            <a:r>
              <a:rPr lang="ru-RU" sz="1000" dirty="0">
                <a:latin typeface="Arial Black" pitchFamily="34" charset="0"/>
              </a:rPr>
              <a:t>• один из предметов: география, биология, </a:t>
            </a:r>
            <a:r>
              <a:rPr lang="ru-RU" sz="1000" dirty="0" smtClean="0">
                <a:latin typeface="Arial Black" pitchFamily="34" charset="0"/>
              </a:rPr>
              <a:t>химия, физика </a:t>
            </a:r>
            <a:r>
              <a:rPr lang="ru-RU" sz="1000" dirty="0">
                <a:latin typeface="Arial Black" pitchFamily="34" charset="0"/>
              </a:rPr>
              <a:t>(базовая или с углублением ), </a:t>
            </a:r>
            <a:r>
              <a:rPr lang="ru-RU" sz="1000" dirty="0" smtClean="0">
                <a:latin typeface="Arial Black" pitchFamily="34" charset="0"/>
              </a:rPr>
              <a:t>информатика (</a:t>
            </a:r>
            <a:r>
              <a:rPr lang="ru-RU" sz="1000" dirty="0">
                <a:latin typeface="Arial Black" pitchFamily="34" charset="0"/>
              </a:rPr>
              <a:t>два урока по 45 минут</a:t>
            </a:r>
            <a:r>
              <a:rPr lang="ru-RU" sz="1000" dirty="0" smtClean="0">
                <a:latin typeface="Arial Black" pitchFamily="34" charset="0"/>
              </a:rPr>
              <a:t>)</a:t>
            </a:r>
          </a:p>
          <a:p>
            <a:r>
              <a:rPr lang="ru-RU" sz="1000" u="sng" dirty="0">
                <a:latin typeface="Arial Black" pitchFamily="34" charset="0"/>
              </a:rPr>
              <a:t>С использованием компьютера</a:t>
            </a:r>
          </a:p>
          <a:p>
            <a:r>
              <a:rPr lang="ru-RU" sz="1000" dirty="0">
                <a:latin typeface="Arial Black" pitchFamily="34" charset="0"/>
              </a:rPr>
              <a:t>• история, обществознание (45 минут)</a:t>
            </a:r>
          </a:p>
          <a:p>
            <a:r>
              <a:rPr lang="ru-RU" sz="1000" dirty="0">
                <a:latin typeface="Arial Black" pitchFamily="34" charset="0"/>
              </a:rPr>
              <a:t>• география биология (два урока по 45 минут</a:t>
            </a:r>
            <a:r>
              <a:rPr lang="ru-RU" sz="1000" dirty="0" smtClean="0">
                <a:latin typeface="Arial Black" pitchFamily="34" charset="0"/>
              </a:rPr>
              <a:t>)</a:t>
            </a:r>
            <a:endParaRPr lang="ru-RU" sz="1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542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416824" cy="27363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effectLst/>
                <a:latin typeface="Arial Black" pitchFamily="34" charset="0"/>
              </a:rPr>
              <a:t/>
            </a:r>
            <a:br>
              <a:rPr lang="ru-RU" sz="2000" dirty="0" smtClean="0">
                <a:effectLst/>
                <a:latin typeface="Arial Black" pitchFamily="34" charset="0"/>
              </a:rPr>
            </a:br>
            <a:r>
              <a:rPr lang="ru-RU" sz="2000" dirty="0">
                <a:effectLst/>
                <a:latin typeface="Arial Black" pitchFamily="34" charset="0"/>
              </a:rPr>
              <a:t/>
            </a:r>
            <a:br>
              <a:rPr lang="ru-RU" sz="2000" dirty="0">
                <a:effectLst/>
                <a:latin typeface="Arial Black" pitchFamily="34" charset="0"/>
              </a:rPr>
            </a:b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Образцы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и описания проверочных работ для проведения ВПР в 2025 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году </a:t>
            </a:r>
            <a:r>
              <a:rPr lang="ru-RU" sz="2000" b="0" dirty="0" smtClean="0">
                <a:effectLst/>
                <a:latin typeface="Arial" pitchFamily="34" charset="0"/>
                <a:cs typeface="Arial" pitchFamily="34" charset="0"/>
              </a:rPr>
              <a:t>представлены на сайте ФИОКО в разделе «Образцы </a:t>
            </a:r>
            <a:r>
              <a:rPr lang="ru-RU" sz="2000" b="0" dirty="0">
                <a:effectLst/>
                <a:latin typeface="Arial" pitchFamily="34" charset="0"/>
                <a:cs typeface="Arial" pitchFamily="34" charset="0"/>
              </a:rPr>
              <a:t>и описания проверочных работ для проведения </a:t>
            </a:r>
            <a:r>
              <a:rPr lang="ru-RU" sz="2000" b="0" dirty="0" smtClean="0">
                <a:effectLst/>
                <a:latin typeface="Arial" pitchFamily="34" charset="0"/>
                <a:cs typeface="Arial" pitchFamily="34" charset="0"/>
              </a:rPr>
              <a:t>ВПР»</a:t>
            </a:r>
            <a:br>
              <a:rPr lang="ru-RU" sz="2000" b="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b="0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000" b="0" dirty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b="0" dirty="0" smtClean="0">
                <a:effectLst/>
                <a:latin typeface="Arial" pitchFamily="34" charset="0"/>
                <a:cs typeface="Arial" pitchFamily="34" charset="0"/>
              </a:rPr>
              <a:t>ссылка </a:t>
            </a:r>
            <a:r>
              <a:rPr lang="en-US" sz="2000" b="0" dirty="0" smtClean="0">
                <a:effectLst/>
                <a:latin typeface="Arial" pitchFamily="34" charset="0"/>
                <a:cs typeface="Arial" pitchFamily="34" charset="0"/>
              </a:rPr>
              <a:t>https</a:t>
            </a:r>
            <a:r>
              <a:rPr lang="en-US" sz="2000" b="0" dirty="0">
                <a:effectLst/>
                <a:latin typeface="Arial" pitchFamily="34" charset="0"/>
                <a:cs typeface="Arial" pitchFamily="34" charset="0"/>
              </a:rPr>
              <a:t>://fioco.ru/obraztsi_i_opisaniya_vpr_2025</a:t>
            </a:r>
            <a:r>
              <a:rPr lang="ru-RU" sz="2000" b="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endParaRPr lang="ru-RU" sz="2000" b="0" dirty="0"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14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752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420888"/>
            <a:ext cx="5966666" cy="119921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atin typeface="Arial Black" pitchFamily="34" charset="0"/>
              </a:rPr>
              <a:t>Благодарю за внимание</a:t>
            </a:r>
            <a:endParaRPr lang="ru-RU" sz="3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7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63333C-5F8F-4166-8A44-FF33E30B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476672"/>
            <a:ext cx="7560840" cy="79208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всероссийских проверочных работ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по русскому языку </a:t>
            </a:r>
            <a:endParaRPr lang="ru-RU" sz="2000" dirty="0"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6DA900D4-0848-4908-B067-44C5D06FB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69443"/>
              </p:ext>
            </p:extLst>
          </p:nvPr>
        </p:nvGraphicFramePr>
        <p:xfrm>
          <a:off x="359532" y="1844824"/>
          <a:ext cx="8532948" cy="40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3034849963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996418317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240913465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1066158008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810144017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385259933"/>
                    </a:ext>
                  </a:extLst>
                </a:gridCol>
                <a:gridCol w="1116124">
                  <a:extLst>
                    <a:ext uri="{9D8B030D-6E8A-4147-A177-3AD203B41FA5}">
                      <a16:colId xmlns="" xmlns:a16="http://schemas.microsoft.com/office/drawing/2014/main" val="2851044999"/>
                    </a:ext>
                  </a:extLst>
                </a:gridCol>
              </a:tblGrid>
              <a:tr h="432048">
                <a:tc rowSpan="4"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Результаты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gridSpan="6"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Участники ВПР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9331766"/>
                  </a:ext>
                </a:extLst>
              </a:tr>
              <a:tr h="524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2023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gridSpan="5"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2024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291015"/>
                  </a:ext>
                </a:extLst>
              </a:tr>
              <a:tr h="411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4 класс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4 класс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5 класс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6 класс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7 класс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8 класс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1585749602"/>
                  </a:ext>
                </a:extLst>
              </a:tr>
              <a:tr h="319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299025147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Получили «2»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4,69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7,32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15,31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23,53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33,33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24,91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3675583149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Получили «3»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27,01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26,54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42,86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37,25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38,7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45,72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54065043"/>
                  </a:ext>
                </a:extLst>
              </a:tr>
              <a:tr h="522055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Получили «4»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51,56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44,62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30,61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26,33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24,58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21,93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2539116687"/>
                  </a:ext>
                </a:extLst>
              </a:tr>
              <a:tr h="774089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Получили «5»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16,74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21,51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11,22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12,89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3,39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7,43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2444107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0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C23DA10-402E-4666-A824-D43F78496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404664"/>
            <a:ext cx="596666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Соответствия отметок в журнале по русскому языку и отметок за ВПР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E4AAADEC-6477-4A71-8429-7F655F089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58545"/>
              </p:ext>
            </p:extLst>
          </p:nvPr>
        </p:nvGraphicFramePr>
        <p:xfrm>
          <a:off x="557554" y="1412776"/>
          <a:ext cx="7758862" cy="482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7612">
                  <a:extLst>
                    <a:ext uri="{9D8B030D-6E8A-4147-A177-3AD203B41FA5}">
                      <a16:colId xmlns="" xmlns:a16="http://schemas.microsoft.com/office/drawing/2014/main" val="2377739193"/>
                    </a:ext>
                  </a:extLst>
                </a:gridCol>
                <a:gridCol w="972728">
                  <a:extLst>
                    <a:ext uri="{9D8B030D-6E8A-4147-A177-3AD203B41FA5}">
                      <a16:colId xmlns="" xmlns:a16="http://schemas.microsoft.com/office/drawing/2014/main" val="3360351967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190527563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167905183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69280875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767668589"/>
                    </a:ext>
                  </a:extLst>
                </a:gridCol>
                <a:gridCol w="882098">
                  <a:extLst>
                    <a:ext uri="{9D8B030D-6E8A-4147-A177-3AD203B41FA5}">
                      <a16:colId xmlns="" xmlns:a16="http://schemas.microsoft.com/office/drawing/2014/main" val="1775816520"/>
                    </a:ext>
                  </a:extLst>
                </a:gridCol>
              </a:tblGrid>
              <a:tr h="321874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Сравнение отметок с отметками по журналу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 gridSpan="6"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Участники ВПР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4438417"/>
                  </a:ext>
                </a:extLst>
              </a:tr>
              <a:tr h="321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 gridSpan="5"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3562077"/>
                  </a:ext>
                </a:extLst>
              </a:tr>
              <a:tr h="565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 класс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 класс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5 класс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 класс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7 класс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8 класс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4049117490"/>
                  </a:ext>
                </a:extLst>
              </a:tr>
              <a:tr h="4023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3082675644"/>
                  </a:ext>
                </a:extLst>
              </a:tr>
              <a:tr h="854086">
                <a:tc>
                  <a:txBody>
                    <a:bodyPr/>
                    <a:lstStyle/>
                    <a:p>
                      <a:pPr marR="26670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 Понизили (Отметка &lt; по журналу) 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b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12,5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13,73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32,99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39,5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47,74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39,03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extLst>
                  <a:ext uri="{0D108BD9-81ED-4DB2-BD59-A6C34878D82A}">
                    <a16:rowId xmlns="" xmlns:a16="http://schemas.microsoft.com/office/drawing/2014/main" val="3597380686"/>
                  </a:ext>
                </a:extLst>
              </a:tr>
              <a:tr h="1142896">
                <a:tc>
                  <a:txBody>
                    <a:bodyPr/>
                    <a:lstStyle/>
                    <a:p>
                      <a:pPr marR="26670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 Подтвердили (Отметка = Отметке по журналу) 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b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64,06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66,82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59,86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53,78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49,44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53,9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extLst>
                  <a:ext uri="{0D108BD9-81ED-4DB2-BD59-A6C34878D82A}">
                    <a16:rowId xmlns="" xmlns:a16="http://schemas.microsoft.com/office/drawing/2014/main" val="3995253704"/>
                  </a:ext>
                </a:extLst>
              </a:tr>
              <a:tr h="12161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 Повысили (Отметка &gt; Отметка по журналу) 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23,44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19,45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7,14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6,72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2,82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7,06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10" marR="42545" marT="0" marB="0" anchor="ctr"/>
                </a:tc>
                <a:extLst>
                  <a:ext uri="{0D108BD9-81ED-4DB2-BD59-A6C34878D82A}">
                    <a16:rowId xmlns="" xmlns:a16="http://schemas.microsoft.com/office/drawing/2014/main" val="3723857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38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A3EDCD-AD9A-406F-9AAF-A72FA20F6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332656"/>
            <a:ext cx="6984776" cy="936104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всероссийских проверочных работ по математике</a:t>
            </a: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C877F502-0805-4D24-9D46-33CA46FED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822155"/>
              </p:ext>
            </p:extLst>
          </p:nvPr>
        </p:nvGraphicFramePr>
        <p:xfrm>
          <a:off x="413538" y="1412776"/>
          <a:ext cx="8316924" cy="4824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8088">
                  <a:extLst>
                    <a:ext uri="{9D8B030D-6E8A-4147-A177-3AD203B41FA5}">
                      <a16:colId xmlns="" xmlns:a16="http://schemas.microsoft.com/office/drawing/2014/main" val="4147697879"/>
                    </a:ext>
                  </a:extLst>
                </a:gridCol>
                <a:gridCol w="1111500">
                  <a:extLst>
                    <a:ext uri="{9D8B030D-6E8A-4147-A177-3AD203B41FA5}">
                      <a16:colId xmlns="" xmlns:a16="http://schemas.microsoft.com/office/drawing/2014/main" val="205883631"/>
                    </a:ext>
                  </a:extLst>
                </a:gridCol>
                <a:gridCol w="1175600">
                  <a:extLst>
                    <a:ext uri="{9D8B030D-6E8A-4147-A177-3AD203B41FA5}">
                      <a16:colId xmlns="" xmlns:a16="http://schemas.microsoft.com/office/drawing/2014/main" val="2781294946"/>
                    </a:ext>
                  </a:extLst>
                </a:gridCol>
                <a:gridCol w="1172887">
                  <a:extLst>
                    <a:ext uri="{9D8B030D-6E8A-4147-A177-3AD203B41FA5}">
                      <a16:colId xmlns="" xmlns:a16="http://schemas.microsoft.com/office/drawing/2014/main" val="1981833061"/>
                    </a:ext>
                  </a:extLst>
                </a:gridCol>
                <a:gridCol w="1099581">
                  <a:extLst>
                    <a:ext uri="{9D8B030D-6E8A-4147-A177-3AD203B41FA5}">
                      <a16:colId xmlns="" xmlns:a16="http://schemas.microsoft.com/office/drawing/2014/main" val="610585458"/>
                    </a:ext>
                  </a:extLst>
                </a:gridCol>
                <a:gridCol w="1115152">
                  <a:extLst>
                    <a:ext uri="{9D8B030D-6E8A-4147-A177-3AD203B41FA5}">
                      <a16:colId xmlns="" xmlns:a16="http://schemas.microsoft.com/office/drawing/2014/main" val="4200578621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3810317655"/>
                    </a:ext>
                  </a:extLst>
                </a:gridCol>
              </a:tblGrid>
              <a:tr h="455857">
                <a:tc rowSpan="4"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Результаты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gridSpan="6"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Участники ВПР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3186849"/>
                  </a:ext>
                </a:extLst>
              </a:tr>
              <a:tr h="303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2023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gridSpan="5"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2024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6039539"/>
                  </a:ext>
                </a:extLst>
              </a:tr>
              <a:tr h="496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4 класс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  <a:tabLst>
                          <a:tab pos="342900" algn="l"/>
                          <a:tab pos="516890" algn="ctr"/>
                        </a:tabLs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4 класс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5 класс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6 класс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7 класс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8 класс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3680453097"/>
                  </a:ext>
                </a:extLst>
              </a:tr>
              <a:tr h="4715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3755030399"/>
                  </a:ext>
                </a:extLst>
              </a:tr>
              <a:tr h="775004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Получили «2»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3,51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3,75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15,79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17,52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24,53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25,13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1770771016"/>
                  </a:ext>
                </a:extLst>
              </a:tr>
              <a:tr h="775004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Получили «3»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28,92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50,66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56,37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50,67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61,64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2021725995"/>
                  </a:ext>
                </a:extLst>
              </a:tr>
              <a:tr h="771528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Получили «4»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43,86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41,94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28,29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23,25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20,75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12,96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28344323"/>
                  </a:ext>
                </a:extLst>
              </a:tr>
              <a:tr h="775004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Получили «5»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27,63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25,39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5,26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2,87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4,04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0,26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3611126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995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E1B666-B4E5-4BE4-B194-F744A5D02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948" y="476672"/>
            <a:ext cx="5966666" cy="83546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Соответствия отметок в журнале по математике и отметок за ВПР</a:t>
            </a:r>
            <a:endParaRPr lang="ru-RU" sz="20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3A637F1-BEA6-4191-9751-F2121E6FC4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B75F64CA-6709-4080-BEB6-6B3A3EF81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736416"/>
              </p:ext>
            </p:extLst>
          </p:nvPr>
        </p:nvGraphicFramePr>
        <p:xfrm>
          <a:off x="395536" y="1415029"/>
          <a:ext cx="8352928" cy="5144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2481780653"/>
                    </a:ext>
                  </a:extLst>
                </a:gridCol>
                <a:gridCol w="954769">
                  <a:extLst>
                    <a:ext uri="{9D8B030D-6E8A-4147-A177-3AD203B41FA5}">
                      <a16:colId xmlns="" xmlns:a16="http://schemas.microsoft.com/office/drawing/2014/main" val="326321523"/>
                    </a:ext>
                  </a:extLst>
                </a:gridCol>
                <a:gridCol w="1069405">
                  <a:extLst>
                    <a:ext uri="{9D8B030D-6E8A-4147-A177-3AD203B41FA5}">
                      <a16:colId xmlns="" xmlns:a16="http://schemas.microsoft.com/office/drawing/2014/main" val="3695383137"/>
                    </a:ext>
                  </a:extLst>
                </a:gridCol>
                <a:gridCol w="1071018">
                  <a:extLst>
                    <a:ext uri="{9D8B030D-6E8A-4147-A177-3AD203B41FA5}">
                      <a16:colId xmlns="" xmlns:a16="http://schemas.microsoft.com/office/drawing/2014/main" val="4017421601"/>
                    </a:ext>
                  </a:extLst>
                </a:gridCol>
                <a:gridCol w="1071018">
                  <a:extLst>
                    <a:ext uri="{9D8B030D-6E8A-4147-A177-3AD203B41FA5}">
                      <a16:colId xmlns="" xmlns:a16="http://schemas.microsoft.com/office/drawing/2014/main" val="472702523"/>
                    </a:ext>
                  </a:extLst>
                </a:gridCol>
                <a:gridCol w="1109730">
                  <a:extLst>
                    <a:ext uri="{9D8B030D-6E8A-4147-A177-3AD203B41FA5}">
                      <a16:colId xmlns="" xmlns:a16="http://schemas.microsoft.com/office/drawing/2014/main" val="1356585100"/>
                    </a:ext>
                  </a:extLst>
                </a:gridCol>
                <a:gridCol w="1132772">
                  <a:extLst>
                    <a:ext uri="{9D8B030D-6E8A-4147-A177-3AD203B41FA5}">
                      <a16:colId xmlns="" xmlns:a16="http://schemas.microsoft.com/office/drawing/2014/main" val="2875861802"/>
                    </a:ext>
                  </a:extLst>
                </a:gridCol>
              </a:tblGrid>
              <a:tr h="338326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Сравнение отметок с отметками по журналу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gridSpan="6"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Участники ВПР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0852829"/>
                  </a:ext>
                </a:extLst>
              </a:tr>
              <a:tr h="444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2023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gridSpan="5"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2024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26851038"/>
                  </a:ext>
                </a:extLst>
              </a:tr>
              <a:tr h="329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4 класс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4 класс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5 класс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6 класс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7 класс 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8 класс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1708119199"/>
                  </a:ext>
                </a:extLst>
              </a:tr>
              <a:tr h="412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extLst>
                  <a:ext uri="{0D108BD9-81ED-4DB2-BD59-A6C34878D82A}">
                    <a16:rowId xmlns="" xmlns:a16="http://schemas.microsoft.com/office/drawing/2014/main" val="358508500"/>
                  </a:ext>
                </a:extLst>
              </a:tr>
              <a:tr h="1052541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Понизили (Отметка &lt; по журналу) 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b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11,18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11,7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43,42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29,3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36,93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42,06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extLst>
                  <a:ext uri="{0D108BD9-81ED-4DB2-BD59-A6C34878D82A}">
                    <a16:rowId xmlns="" xmlns:a16="http://schemas.microsoft.com/office/drawing/2014/main" val="319435955"/>
                  </a:ext>
                </a:extLst>
              </a:tr>
              <a:tr h="1318519">
                <a:tc>
                  <a:txBody>
                    <a:bodyPr/>
                    <a:lstStyle/>
                    <a:p>
                      <a:pPr marR="2667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  Подтвердили (Отметка = Отметке по журналу) 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b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55,7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63,58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51,97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67,83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58,76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56,35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extLst>
                  <a:ext uri="{0D108BD9-81ED-4DB2-BD59-A6C34878D82A}">
                    <a16:rowId xmlns="" xmlns:a16="http://schemas.microsoft.com/office/drawing/2014/main" val="884403546"/>
                  </a:ext>
                </a:extLst>
              </a:tr>
              <a:tr h="1062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  Повысили (Отметка &gt; Отметка по журналу) %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33,11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24,72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4,61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2,87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</a:rPr>
                        <a:t>4,31</a:t>
                      </a:r>
                      <a:endParaRPr lang="ru-RU" sz="16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tc>
                  <a:txBody>
                    <a:bodyPr/>
                    <a:lstStyle/>
                    <a:p>
                      <a:pPr marR="26035"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</a:rPr>
                        <a:t>1,59</a:t>
                      </a:r>
                      <a:endParaRPr lang="ru-RU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42545" marT="0" marB="0" anchor="ctr"/>
                </a:tc>
                <a:extLst>
                  <a:ext uri="{0D108BD9-81ED-4DB2-BD59-A6C34878D82A}">
                    <a16:rowId xmlns="" xmlns:a16="http://schemas.microsoft.com/office/drawing/2014/main" val="2205941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65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488832" cy="4968552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2400" b="1" dirty="0"/>
              <a:t>Рособрнадзора от 13.05.2024 N 1008 «Об утверждении состава участников, сроков и продолжительности проведения всероссийских проверочных работ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а также перечня учебных предметов, по которым проводятся всероссийские проверочные работы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в 2024/2025 учебном году».</a:t>
            </a:r>
          </a:p>
          <a:p>
            <a:pPr marL="342900" indent="-3429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2400" b="1" dirty="0"/>
              <a:t>Приказ Министерства образования и науки от 03.09.2024 № 26-01-06-907 "Об утверждении календарного плана-графика проведения мероприятий по оценке качества образования на территории Пермского края в 2024-2025 учебном году«</a:t>
            </a:r>
            <a:endParaRPr lang="ru-RU" dirty="0"/>
          </a:p>
          <a:p>
            <a:pPr marL="342900" indent="-3429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Методические рекомендации по подготовке и проведению всероссийских проверочных работ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в 2024/2025 учебном году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(Приложение № 2 к письму Рособрнадзора от 27.06.2024 № 02-168)</a:t>
            </a:r>
          </a:p>
          <a:p>
            <a:pPr marL="342900" indent="-3429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Постановление Правительства Российской Федерации от 30 апреля 2024 г. № 556 «Об утверждении перечня мероприятий по оценке качества образования и Правил проведения мероприятий по оценке качества образования»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175351" cy="8640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000" dirty="0">
                <a:latin typeface="Arial Black" pitchFamily="34" charset="0"/>
              </a:rPr>
              <a:t>Нормативная база проведения ВПР в 2024- 2025 учебном году </a:t>
            </a:r>
          </a:p>
        </p:txBody>
      </p:sp>
    </p:spTree>
    <p:extLst>
      <p:ext uri="{BB962C8B-B14F-4D97-AF65-F5344CB8AC3E}">
        <p14:creationId xmlns:p14="http://schemas.microsoft.com/office/powerpoint/2010/main" val="3588695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704856" cy="4968552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1. Перечень мероприятий по оценке качества образования: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• Национальные сопоставительные исследования качества образования;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• Всероссийские проверочные работы;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• Международные сопоставительные исследования качества образования.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2. Правила проведения мероприятий по оценке качества образования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• </a:t>
            </a:r>
            <a:r>
              <a:rPr lang="ru-RU" dirty="0">
                <a:latin typeface="Arial" pitchFamily="34" charset="0"/>
                <a:cs typeface="Arial" pitchFamily="34" charset="0"/>
              </a:rPr>
              <a:t>ВПР проводятся в целях осуществления мониторинга уровня и качества подготовки обучающихся в соответствии с ФГОС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ФООП.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•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Образовательные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организации могут использовать ВПР в качестве мероприятий текущего контроля успеваемости и промежуточной аттестации обучающихся, проводимых в рамках реализации образовательной программы.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• Обучающиеся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образовательных организаций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в течение учебного года принимают участие не более чем в одном исследовании: ВПР или НИКО или международные сопоставительные исследования;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• Обучающиеся с ограниченными возможностями здоровья принимают участие в мероприятиях по оценке качества образования по решению образовательных организаций, с согласия родителей.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• В каждой параллели по каждому учебному предмету выбирается только один формат проведения (для всей параллели по выбранному учебному предмету) - на бумажном носителе или с использованием компьютера.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ru-RU" dirty="0">
                <a:latin typeface="Arial" pitchFamily="34" charset="0"/>
                <a:cs typeface="Arial" pitchFamily="34" charset="0"/>
              </a:rPr>
              <a:t>Решение о выставлении отметок обучающимся в журнал по результатам ВПР и иных формах использования результатов ВПР в рамках образовательного процесса принимает ОО в соответствии с установленной действующим законодательством Российской Федерации в сфере образования компетенцией.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•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Образовательные организации ВПР включают в расписание.</a:t>
            </a: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43608" y="332657"/>
            <a:ext cx="7175351" cy="8640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000" dirty="0">
                <a:latin typeface="Arial Black" pitchFamily="34" charset="0"/>
              </a:rPr>
              <a:t>Постановление правительства Российской Федерации от 30 апреля 2024 г. № 556</a:t>
            </a:r>
          </a:p>
        </p:txBody>
      </p:sp>
    </p:spTree>
    <p:extLst>
      <p:ext uri="{BB962C8B-B14F-4D97-AF65-F5344CB8AC3E}">
        <p14:creationId xmlns:p14="http://schemas.microsoft.com/office/powerpoint/2010/main" val="3147412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36712"/>
            <a:ext cx="864096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 2025 году ВПР в школах пройдут с 11 апреля по 16 мая.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Добавился 10 класс, а в 11 классе ВПР проводиться больше не будут;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Появились новые предметы (литературное чтение в 4 классе, литература в 5-8 и 10 классах, информатика в 7 и 8 классах).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Возвращаются иностранные языки для всех параллелей (при этом в 2025 году в иностранных языках не будет элемента «Говорение»).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Изменение продолжительности проведения: ВПР ориентированы на один или два урока.  Время выполнения ВПР в 4 классах 1 урок. Русский язык, кроме 10 класса 1 урок. По предметам естественно-научного цикла продолжительность составляет 90 минут (два урока), работа может выполняться в один день с перерывом не менее 10 минут или в разные дни;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Загрузка результатов ВПР будет теперь осуществляться с помощью специальной программы «Адаптер». Школам необходимо пройти апробацию новой технологии загрузки. Информация размещена в личных кабинетах ОО на портале ФИС ОКО.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 личных кабинетах появится раздел «Паспорт образовательной организации», который будет содержать основные данные, соответственно, эти данные больше не будут запрашиваться у школ перед проведением ВПР.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11760" y="467380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 Black" pitchFamily="34" charset="0"/>
              </a:rPr>
              <a:t>Изменения ВПР - 2025 </a:t>
            </a:r>
          </a:p>
        </p:txBody>
      </p:sp>
    </p:spTree>
    <p:extLst>
      <p:ext uri="{BB962C8B-B14F-4D97-AF65-F5344CB8AC3E}">
        <p14:creationId xmlns:p14="http://schemas.microsoft.com/office/powerpoint/2010/main" val="2778388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6512511" cy="648072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latin typeface="Arial Black" pitchFamily="34" charset="0"/>
              </a:rPr>
              <a:t>Особенности порядка проведения </a:t>
            </a:r>
            <a:br>
              <a:rPr lang="ru-RU" sz="2000" dirty="0">
                <a:latin typeface="Arial Black" pitchFamily="34" charset="0"/>
              </a:rPr>
            </a:br>
            <a:r>
              <a:rPr lang="ru-RU" sz="2000" dirty="0">
                <a:latin typeface="Arial Black" pitchFamily="34" charset="0"/>
              </a:rPr>
              <a:t>ВПР в 2025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844824"/>
            <a:ext cx="3346704" cy="347472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45720" indent="0" algn="ctr">
              <a:buNone/>
            </a:pPr>
            <a:r>
              <a:rPr lang="ru-RU" b="1" dirty="0"/>
              <a:t>ВПР в 4 классе</a:t>
            </a:r>
          </a:p>
          <a:p>
            <a:pPr marL="45720" indent="0" algn="ctr">
              <a:buNone/>
            </a:pPr>
            <a:endParaRPr lang="ru-RU" b="1" dirty="0"/>
          </a:p>
          <a:p>
            <a:pPr marL="45720" indent="0" algn="just"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2       +        </a:t>
            </a:r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  <a:p>
            <a:pPr marL="45720" indent="0" algn="just">
              <a:buNone/>
            </a:pPr>
            <a:endParaRPr lang="ru-RU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1844824"/>
            <a:ext cx="3346704" cy="347472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45720" indent="0" algn="ctr">
              <a:buNone/>
            </a:pPr>
            <a:r>
              <a:rPr lang="ru-RU" b="1" dirty="0"/>
              <a:t>ВПР в 5-8, 10 классах</a:t>
            </a:r>
          </a:p>
          <a:p>
            <a:pPr marL="45720" indent="0" algn="just">
              <a:buNone/>
            </a:pP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pPr marL="45720" indent="0" algn="ctr">
              <a:buNone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2       +        </a:t>
            </a:r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  <a:p>
            <a:pPr marL="45720" indent="0" algn="just">
              <a:buNone/>
            </a:pPr>
            <a:endParaRPr lang="ru-RU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ctr">
              <a:buNone/>
            </a:pP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71881" y="3349781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itchFamily="34" charset="0"/>
                <a:cs typeface="Arial" pitchFamily="34" charset="0"/>
              </a:rPr>
              <a:t>обязательных предмета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4590" y="334410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Arial" pitchFamily="34" charset="0"/>
                <a:cs typeface="Arial" pitchFamily="34" charset="0"/>
              </a:rPr>
              <a:t>предмет на основе случайного выбора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36267" y="3933056"/>
            <a:ext cx="1440160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Русский язык Математика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16016" y="3343958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itchFamily="34" charset="0"/>
                <a:cs typeface="Arial" pitchFamily="34" charset="0"/>
              </a:rPr>
              <a:t>обязательных предмета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00192" y="334395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Arial" pitchFamily="34" charset="0"/>
                <a:cs typeface="Arial" pitchFamily="34" charset="0"/>
              </a:rPr>
              <a:t>предмета на основе случайного выбора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32629" y="3929591"/>
            <a:ext cx="1440160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Русский язык Математика</a:t>
            </a:r>
          </a:p>
        </p:txBody>
      </p:sp>
    </p:spTree>
    <p:extLst>
      <p:ext uri="{BB962C8B-B14F-4D97-AF65-F5344CB8AC3E}">
        <p14:creationId xmlns:p14="http://schemas.microsoft.com/office/powerpoint/2010/main" val="171577035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384</TotalTime>
  <Words>1437</Words>
  <Application>Microsoft Office PowerPoint</Application>
  <PresentationFormat>Экран (4:3)</PresentationFormat>
  <Paragraphs>258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Подготовка к проведению ВПР в 2025 году</vt:lpstr>
      <vt:lpstr>Результаты всероссийских проверочных работ по русскому языку </vt:lpstr>
      <vt:lpstr>Соответствия отметок в журнале по русскому языку и отметок за ВПР </vt:lpstr>
      <vt:lpstr>Результаты всероссийских проверочных работ по математике</vt:lpstr>
      <vt:lpstr>Соответствия отметок в журнале по математике и отметок за ВПР</vt:lpstr>
      <vt:lpstr>Нормативная база проведения ВПР в 2024- 2025 учебном году </vt:lpstr>
      <vt:lpstr>Постановление правительства Российской Федерации от 30 апреля 2024 г. № 556</vt:lpstr>
      <vt:lpstr>Презентация PowerPoint</vt:lpstr>
      <vt:lpstr>Особенности порядка проведения  ВПР в 2025 году</vt:lpstr>
      <vt:lpstr>Приказ Федеральной службы по надзору в сфере образования и науки от 13 мая 2024 г. № 1008 </vt:lpstr>
      <vt:lpstr>Презентация PowerPoint</vt:lpstr>
      <vt:lpstr>  Образцы и описания проверочных работ для проведения ВПР в 2025 году представлены на сайте ФИОКО в разделе «Образцы и описания проверочных работ для проведения ВПР»  ссылка https://fioco.ru/obraztsi_i_opisaniya_vpr_2025 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Всероссийские проверочные работы</dc:title>
  <dc:creator>User</dc:creator>
  <cp:lastModifiedBy>User</cp:lastModifiedBy>
  <cp:revision>25</cp:revision>
  <dcterms:created xsi:type="dcterms:W3CDTF">2024-11-07T09:54:46Z</dcterms:created>
  <dcterms:modified xsi:type="dcterms:W3CDTF">2024-11-08T08:42:41Z</dcterms:modified>
</cp:coreProperties>
</file>